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407" r:id="rId5"/>
    <p:sldId id="489" r:id="rId6"/>
    <p:sldId id="360" r:id="rId7"/>
    <p:sldId id="416" r:id="rId8"/>
    <p:sldId id="417" r:id="rId9"/>
    <p:sldId id="421" r:id="rId10"/>
    <p:sldId id="425" r:id="rId11"/>
    <p:sldId id="420" r:id="rId12"/>
    <p:sldId id="422" r:id="rId13"/>
    <p:sldId id="423" r:id="rId14"/>
    <p:sldId id="424" r:id="rId15"/>
    <p:sldId id="426" r:id="rId16"/>
    <p:sldId id="427" r:id="rId17"/>
    <p:sldId id="428" r:id="rId18"/>
    <p:sldId id="490" r:id="rId19"/>
    <p:sldId id="429" r:id="rId20"/>
    <p:sldId id="491" r:id="rId21"/>
    <p:sldId id="431" r:id="rId22"/>
    <p:sldId id="432" r:id="rId23"/>
    <p:sldId id="433" r:id="rId24"/>
    <p:sldId id="434" r:id="rId25"/>
    <p:sldId id="437" r:id="rId26"/>
    <p:sldId id="449" r:id="rId27"/>
    <p:sldId id="448" r:id="rId28"/>
    <p:sldId id="450" r:id="rId29"/>
    <p:sldId id="438" r:id="rId30"/>
    <p:sldId id="487" r:id="rId31"/>
    <p:sldId id="439" r:id="rId32"/>
    <p:sldId id="443" r:id="rId33"/>
    <p:sldId id="445" r:id="rId34"/>
    <p:sldId id="447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60" r:id="rId44"/>
    <p:sldId id="461" r:id="rId45"/>
    <p:sldId id="462" r:id="rId46"/>
    <p:sldId id="463" r:id="rId47"/>
    <p:sldId id="488" r:id="rId48"/>
    <p:sldId id="464" r:id="rId49"/>
    <p:sldId id="480" r:id="rId50"/>
    <p:sldId id="483" r:id="rId51"/>
    <p:sldId id="484" r:id="rId52"/>
    <p:sldId id="482" r:id="rId53"/>
    <p:sldId id="465" r:id="rId54"/>
    <p:sldId id="485" r:id="rId55"/>
    <p:sldId id="474" r:id="rId56"/>
    <p:sldId id="475" r:id="rId57"/>
    <p:sldId id="478" r:id="rId58"/>
    <p:sldId id="476" r:id="rId59"/>
    <p:sldId id="472" r:id="rId60"/>
    <p:sldId id="466" r:id="rId61"/>
    <p:sldId id="479" r:id="rId62"/>
    <p:sldId id="486" r:id="rId63"/>
    <p:sldId id="409" r:id="rId64"/>
    <p:sldId id="408" r:id="rId6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3D"/>
    <a:srgbClr val="85C555"/>
    <a:srgbClr val="006600"/>
    <a:srgbClr val="008000"/>
    <a:srgbClr val="414143"/>
    <a:srgbClr val="FFFFFF"/>
    <a:srgbClr val="1E2E3E"/>
    <a:srgbClr val="0082BC"/>
    <a:srgbClr val="4B5884"/>
    <a:srgbClr val="10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394" autoAdjust="0"/>
  </p:normalViewPr>
  <p:slideViewPr>
    <p:cSldViewPr>
      <p:cViewPr varScale="1">
        <p:scale>
          <a:sx n="85" d="100"/>
          <a:sy n="85" d="100"/>
        </p:scale>
        <p:origin x="1373" y="53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F8BCB-9FDF-448A-B014-C599151C5A6C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F25AF60-1F9C-4555-9892-A00C57AE77E0}">
      <dgm:prSet phldrT="[Texto]"/>
      <dgm:spPr/>
      <dgm:t>
        <a:bodyPr/>
        <a:lstStyle/>
        <a:p>
          <a:r>
            <a:rPr lang="es-ES" dirty="0" err="1" smtClean="0"/>
            <a:t>Custom</a:t>
          </a:r>
          <a:r>
            <a:rPr lang="es-ES" dirty="0" smtClean="0"/>
            <a:t> </a:t>
          </a:r>
          <a:r>
            <a:rPr lang="es-ES" dirty="0" err="1" smtClean="0"/>
            <a:t>Elements</a:t>
          </a:r>
          <a:endParaRPr lang="es-ES" dirty="0"/>
        </a:p>
      </dgm:t>
    </dgm:pt>
    <dgm:pt modelId="{3FD5C21F-9584-4FF0-9E52-3DE255023A60}" type="parTrans" cxnId="{EFC6AA6B-9B9A-4D4D-99EB-1A02E1759770}">
      <dgm:prSet/>
      <dgm:spPr/>
      <dgm:t>
        <a:bodyPr/>
        <a:lstStyle/>
        <a:p>
          <a:endParaRPr lang="es-ES"/>
        </a:p>
      </dgm:t>
    </dgm:pt>
    <dgm:pt modelId="{41B99D30-F8A9-4926-89B4-25A542C88A05}" type="sibTrans" cxnId="{EFC6AA6B-9B9A-4D4D-99EB-1A02E1759770}">
      <dgm:prSet/>
      <dgm:spPr/>
      <dgm:t>
        <a:bodyPr/>
        <a:lstStyle/>
        <a:p>
          <a:endParaRPr lang="es-ES"/>
        </a:p>
      </dgm:t>
    </dgm:pt>
    <dgm:pt modelId="{E15E0308-17E7-49A5-A13E-F825876504BB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Templates</a:t>
          </a:r>
          <a:endParaRPr lang="es-ES" dirty="0"/>
        </a:p>
      </dgm:t>
    </dgm:pt>
    <dgm:pt modelId="{68DFBEAF-75B3-4DB2-ADBF-263C727603AB}" type="parTrans" cxnId="{A94F5EEA-A778-4BF5-91AB-7DFD0C3F7575}">
      <dgm:prSet/>
      <dgm:spPr/>
      <dgm:t>
        <a:bodyPr/>
        <a:lstStyle/>
        <a:p>
          <a:endParaRPr lang="es-ES"/>
        </a:p>
      </dgm:t>
    </dgm:pt>
    <dgm:pt modelId="{9149A33D-458E-4437-AB6F-BCF28D3115C4}" type="sibTrans" cxnId="{A94F5EEA-A778-4BF5-91AB-7DFD0C3F7575}">
      <dgm:prSet/>
      <dgm:spPr/>
      <dgm:t>
        <a:bodyPr/>
        <a:lstStyle/>
        <a:p>
          <a:endParaRPr lang="es-ES"/>
        </a:p>
      </dgm:t>
    </dgm:pt>
    <dgm:pt modelId="{9350DC99-AAA2-439B-879F-6B2D19F0D46D}">
      <dgm:prSet phldrT="[Texto]"/>
      <dgm:spPr/>
      <dgm:t>
        <a:bodyPr/>
        <a:lstStyle/>
        <a:p>
          <a:r>
            <a:rPr lang="es-ES" dirty="0" smtClean="0"/>
            <a:t>Shadow DOM</a:t>
          </a:r>
          <a:endParaRPr lang="es-ES" dirty="0"/>
        </a:p>
      </dgm:t>
    </dgm:pt>
    <dgm:pt modelId="{30781F6C-9204-4AB2-9411-243C93B2F013}" type="parTrans" cxnId="{83DD2C27-BA72-438E-8991-1D0BC0FC7032}">
      <dgm:prSet/>
      <dgm:spPr/>
      <dgm:t>
        <a:bodyPr/>
        <a:lstStyle/>
        <a:p>
          <a:endParaRPr lang="es-ES"/>
        </a:p>
      </dgm:t>
    </dgm:pt>
    <dgm:pt modelId="{F9077A61-D35C-4287-88DE-1A2FA49B32F4}" type="sibTrans" cxnId="{83DD2C27-BA72-438E-8991-1D0BC0FC7032}">
      <dgm:prSet/>
      <dgm:spPr/>
      <dgm:t>
        <a:bodyPr/>
        <a:lstStyle/>
        <a:p>
          <a:endParaRPr lang="es-ES"/>
        </a:p>
      </dgm:t>
    </dgm:pt>
    <dgm:pt modelId="{916E7FF7-42E9-4D0A-AC5F-4D7FCA803F02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Imports</a:t>
          </a:r>
          <a:endParaRPr lang="es-ES" dirty="0"/>
        </a:p>
      </dgm:t>
    </dgm:pt>
    <dgm:pt modelId="{82C14923-F78E-48F0-97E4-8DC6295F0F27}" type="parTrans" cxnId="{417D2E42-8B09-45F3-9840-B2CAB3621771}">
      <dgm:prSet/>
      <dgm:spPr/>
      <dgm:t>
        <a:bodyPr/>
        <a:lstStyle/>
        <a:p>
          <a:endParaRPr lang="es-ES"/>
        </a:p>
      </dgm:t>
    </dgm:pt>
    <dgm:pt modelId="{98D1C0F4-087B-413D-ACCD-FF236FBA140B}" type="sibTrans" cxnId="{417D2E42-8B09-45F3-9840-B2CAB3621771}">
      <dgm:prSet/>
      <dgm:spPr/>
      <dgm:t>
        <a:bodyPr/>
        <a:lstStyle/>
        <a:p>
          <a:endParaRPr lang="es-ES"/>
        </a:p>
      </dgm:t>
    </dgm:pt>
    <dgm:pt modelId="{CAE00953-4930-4CC1-9F6F-863A230080F1}" type="pres">
      <dgm:prSet presAssocID="{48FF8BCB-9FDF-448A-B014-C599151C5A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ADCC82-5C5D-406B-A50D-F5F31FEDEDA3}" type="pres">
      <dgm:prSet presAssocID="{48FF8BCB-9FDF-448A-B014-C599151C5A6C}" presName="axisShape" presStyleLbl="bgShp" presStyleIdx="0" presStyleCnt="1"/>
      <dgm:spPr/>
    </dgm:pt>
    <dgm:pt modelId="{29026583-F5E5-4269-B67E-0B2603DDD045}" type="pres">
      <dgm:prSet presAssocID="{48FF8BCB-9FDF-448A-B014-C599151C5A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FECCFC-D44C-46A4-87C6-C9FD0ED708B8}" type="pres">
      <dgm:prSet presAssocID="{48FF8BCB-9FDF-448A-B014-C599151C5A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232886-583F-47C1-AF92-08EC0D152AAF}" type="pres">
      <dgm:prSet presAssocID="{48FF8BCB-9FDF-448A-B014-C599151C5A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0050F3-3557-491C-B2B5-2E27EA8D56AC}" type="pres">
      <dgm:prSet presAssocID="{48FF8BCB-9FDF-448A-B014-C599151C5A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DD2C27-BA72-438E-8991-1D0BC0FC7032}" srcId="{48FF8BCB-9FDF-448A-B014-C599151C5A6C}" destId="{9350DC99-AAA2-439B-879F-6B2D19F0D46D}" srcOrd="2" destOrd="0" parTransId="{30781F6C-9204-4AB2-9411-243C93B2F013}" sibTransId="{F9077A61-D35C-4287-88DE-1A2FA49B32F4}"/>
    <dgm:cxn modelId="{7A11E1F3-4B0E-4C17-A0FF-6B3969A3229D}" type="presOf" srcId="{916E7FF7-42E9-4D0A-AC5F-4D7FCA803F02}" destId="{490050F3-3557-491C-B2B5-2E27EA8D56AC}" srcOrd="0" destOrd="0" presId="urn:microsoft.com/office/officeart/2005/8/layout/matrix2"/>
    <dgm:cxn modelId="{2323953C-F5E2-465E-AFCF-280FA592E473}" type="presOf" srcId="{48FF8BCB-9FDF-448A-B014-C599151C5A6C}" destId="{CAE00953-4930-4CC1-9F6F-863A230080F1}" srcOrd="0" destOrd="0" presId="urn:microsoft.com/office/officeart/2005/8/layout/matrix2"/>
    <dgm:cxn modelId="{EFC6AA6B-9B9A-4D4D-99EB-1A02E1759770}" srcId="{48FF8BCB-9FDF-448A-B014-C599151C5A6C}" destId="{FF25AF60-1F9C-4555-9892-A00C57AE77E0}" srcOrd="0" destOrd="0" parTransId="{3FD5C21F-9584-4FF0-9E52-3DE255023A60}" sibTransId="{41B99D30-F8A9-4926-89B4-25A542C88A05}"/>
    <dgm:cxn modelId="{23F0E1E0-5AA6-4CC3-ACA1-C163D993B87D}" type="presOf" srcId="{E15E0308-17E7-49A5-A13E-F825876504BB}" destId="{A3FECCFC-D44C-46A4-87C6-C9FD0ED708B8}" srcOrd="0" destOrd="0" presId="urn:microsoft.com/office/officeart/2005/8/layout/matrix2"/>
    <dgm:cxn modelId="{2C9BBC34-9A55-4923-A5CC-1E0E38689F60}" type="presOf" srcId="{FF25AF60-1F9C-4555-9892-A00C57AE77E0}" destId="{29026583-F5E5-4269-B67E-0B2603DDD045}" srcOrd="0" destOrd="0" presId="urn:microsoft.com/office/officeart/2005/8/layout/matrix2"/>
    <dgm:cxn modelId="{CF656D00-BC86-49FE-B089-D27A85CF511A}" type="presOf" srcId="{9350DC99-AAA2-439B-879F-6B2D19F0D46D}" destId="{44232886-583F-47C1-AF92-08EC0D152AAF}" srcOrd="0" destOrd="0" presId="urn:microsoft.com/office/officeart/2005/8/layout/matrix2"/>
    <dgm:cxn modelId="{417D2E42-8B09-45F3-9840-B2CAB3621771}" srcId="{48FF8BCB-9FDF-448A-B014-C599151C5A6C}" destId="{916E7FF7-42E9-4D0A-AC5F-4D7FCA803F02}" srcOrd="3" destOrd="0" parTransId="{82C14923-F78E-48F0-97E4-8DC6295F0F27}" sibTransId="{98D1C0F4-087B-413D-ACCD-FF236FBA140B}"/>
    <dgm:cxn modelId="{A94F5EEA-A778-4BF5-91AB-7DFD0C3F7575}" srcId="{48FF8BCB-9FDF-448A-B014-C599151C5A6C}" destId="{E15E0308-17E7-49A5-A13E-F825876504BB}" srcOrd="1" destOrd="0" parTransId="{68DFBEAF-75B3-4DB2-ADBF-263C727603AB}" sibTransId="{9149A33D-458E-4437-AB6F-BCF28D3115C4}"/>
    <dgm:cxn modelId="{1CA39BE4-AA78-4406-A479-4DC7D0F2EC00}" type="presParOf" srcId="{CAE00953-4930-4CC1-9F6F-863A230080F1}" destId="{BAADCC82-5C5D-406B-A50D-F5F31FEDEDA3}" srcOrd="0" destOrd="0" presId="urn:microsoft.com/office/officeart/2005/8/layout/matrix2"/>
    <dgm:cxn modelId="{073D5A0D-61BF-49E6-ACF8-D42F4CC226AE}" type="presParOf" srcId="{CAE00953-4930-4CC1-9F6F-863A230080F1}" destId="{29026583-F5E5-4269-B67E-0B2603DDD045}" srcOrd="1" destOrd="0" presId="urn:microsoft.com/office/officeart/2005/8/layout/matrix2"/>
    <dgm:cxn modelId="{BE6241FA-9B99-4564-8BFE-B609DBAA20DE}" type="presParOf" srcId="{CAE00953-4930-4CC1-9F6F-863A230080F1}" destId="{A3FECCFC-D44C-46A4-87C6-C9FD0ED708B8}" srcOrd="2" destOrd="0" presId="urn:microsoft.com/office/officeart/2005/8/layout/matrix2"/>
    <dgm:cxn modelId="{800A9777-120D-4252-838E-B6F5ADF547F8}" type="presParOf" srcId="{CAE00953-4930-4CC1-9F6F-863A230080F1}" destId="{44232886-583F-47C1-AF92-08EC0D152AAF}" srcOrd="3" destOrd="0" presId="urn:microsoft.com/office/officeart/2005/8/layout/matrix2"/>
    <dgm:cxn modelId="{AD98D9F7-B67D-4684-A7C1-B2214324B64C}" type="presParOf" srcId="{CAE00953-4930-4CC1-9F6F-863A230080F1}" destId="{490050F3-3557-491C-B2B5-2E27EA8D56A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DCC82-5C5D-406B-A50D-F5F31FEDEDA3}">
      <dsp:nvSpPr>
        <dsp:cNvPr id="0" name=""/>
        <dsp:cNvSpPr/>
      </dsp:nvSpPr>
      <dsp:spPr>
        <a:xfrm>
          <a:off x="1270086" y="0"/>
          <a:ext cx="4444602" cy="444460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26583-F5E5-4269-B67E-0B2603DDD045}">
      <dsp:nvSpPr>
        <dsp:cNvPr id="0" name=""/>
        <dsp:cNvSpPr/>
      </dsp:nvSpPr>
      <dsp:spPr>
        <a:xfrm>
          <a:off x="1558985" y="288899"/>
          <a:ext cx="1777840" cy="177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Custom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Elements</a:t>
          </a:r>
          <a:endParaRPr lang="es-ES" sz="2600" kern="1200" dirty="0"/>
        </a:p>
      </dsp:txBody>
      <dsp:txXfrm>
        <a:off x="1645772" y="375686"/>
        <a:ext cx="1604266" cy="1604266"/>
      </dsp:txXfrm>
    </dsp:sp>
    <dsp:sp modelId="{A3FECCFC-D44C-46A4-87C6-C9FD0ED708B8}">
      <dsp:nvSpPr>
        <dsp:cNvPr id="0" name=""/>
        <dsp:cNvSpPr/>
      </dsp:nvSpPr>
      <dsp:spPr>
        <a:xfrm>
          <a:off x="3647948" y="288899"/>
          <a:ext cx="1777840" cy="1777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Templates</a:t>
          </a:r>
          <a:endParaRPr lang="es-ES" sz="2600" kern="1200" dirty="0"/>
        </a:p>
      </dsp:txBody>
      <dsp:txXfrm>
        <a:off x="3734735" y="375686"/>
        <a:ext cx="1604266" cy="1604266"/>
      </dsp:txXfrm>
    </dsp:sp>
    <dsp:sp modelId="{44232886-583F-47C1-AF92-08EC0D152AAF}">
      <dsp:nvSpPr>
        <dsp:cNvPr id="0" name=""/>
        <dsp:cNvSpPr/>
      </dsp:nvSpPr>
      <dsp:spPr>
        <a:xfrm>
          <a:off x="1558985" y="2377862"/>
          <a:ext cx="1777840" cy="1777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Shadow DOM</a:t>
          </a:r>
          <a:endParaRPr lang="es-ES" sz="2600" kern="1200" dirty="0"/>
        </a:p>
      </dsp:txBody>
      <dsp:txXfrm>
        <a:off x="1645772" y="2464649"/>
        <a:ext cx="1604266" cy="1604266"/>
      </dsp:txXfrm>
    </dsp:sp>
    <dsp:sp modelId="{490050F3-3557-491C-B2B5-2E27EA8D56AC}">
      <dsp:nvSpPr>
        <dsp:cNvPr id="0" name=""/>
        <dsp:cNvSpPr/>
      </dsp:nvSpPr>
      <dsp:spPr>
        <a:xfrm>
          <a:off x="3647948" y="2377862"/>
          <a:ext cx="1777840" cy="1777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Imports</a:t>
          </a:r>
          <a:endParaRPr lang="es-ES" sz="2600" kern="1200" dirty="0"/>
        </a:p>
      </dsp:txBody>
      <dsp:txXfrm>
        <a:off x="3734735" y="2464649"/>
        <a:ext cx="1604266" cy="160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13/11/2018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13/11/2018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86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05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8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65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561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6142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526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38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947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63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17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438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71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817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97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4464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3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345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086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133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83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168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826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384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4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147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607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49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229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44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39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984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28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327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089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243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6124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07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837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12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527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561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7517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631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49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2320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71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640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263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345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76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1572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7869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26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3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460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61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08" y="116632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3087A0B-8966-410A-BC67-79F63FC8B2D3}" type="datetimeFigureOut">
              <a:rPr lang="es-ES" smtClean="0"/>
              <a:t>13/11/2018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70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932"/>
          <a:stretch/>
        </p:blipFill>
        <p:spPr>
          <a:xfrm>
            <a:off x="-540568" y="-3321"/>
            <a:ext cx="9684568" cy="6885384"/>
          </a:xfrm>
          <a:prstGeom prst="rect">
            <a:avLst/>
          </a:prstGeom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659120" y="1112469"/>
            <a:ext cx="1285193" cy="968457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27625" y="5476445"/>
            <a:ext cx="6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1"/>
                </a:solidFill>
              </a:rPr>
              <a:t>WebComponents</a:t>
            </a:r>
            <a:r>
              <a:rPr lang="es-ES" sz="3200" dirty="0">
                <a:solidFill>
                  <a:schemeClr val="accent1"/>
                </a:solidFill>
              </a:rPr>
              <a:t> </a:t>
            </a:r>
            <a:r>
              <a:rPr lang="es-ES" sz="3200" dirty="0" err="1">
                <a:solidFill>
                  <a:schemeClr val="accent1"/>
                </a:solidFill>
              </a:rPr>
              <a:t>like</a:t>
            </a:r>
            <a:r>
              <a:rPr lang="es-ES" sz="3200" dirty="0">
                <a:solidFill>
                  <a:schemeClr val="accent1"/>
                </a:solidFill>
              </a:rPr>
              <a:t> a </a:t>
            </a:r>
            <a:r>
              <a:rPr lang="es-ES" sz="3200" dirty="0" smtClean="0">
                <a:solidFill>
                  <a:schemeClr val="accent1"/>
                </a:solidFill>
              </a:rPr>
              <a:t>ninja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</a:t>
            </a:r>
            <a:r>
              <a:rPr lang="es-ES" sz="16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CENTERS – NOV. </a:t>
            </a:r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28232" y="5511052"/>
            <a:ext cx="2214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Marcos Ginel</a:t>
            </a:r>
          </a:p>
          <a:p>
            <a:pPr algn="r"/>
            <a:r>
              <a:rPr lang="en-US" b="1" dirty="0" smtClean="0"/>
              <a:t>Sergio Raposo Vargas</a:t>
            </a:r>
            <a:endParaRPr lang="en-US" sz="1600" b="1" dirty="0" smtClean="0"/>
          </a:p>
          <a:p>
            <a:pPr algn="r"/>
            <a:endParaRPr lang="en-U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¿Porqué usar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Encapsulamiento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aislar nuestro código frente a la aplicación principal y resto de Web Components.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reutilizar nuestro componente en cualquier aplicación web, incluso independientemente del framework en el que esté programado (Angular,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…)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genéricos (https://www.webcomponents.org/)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No necesitan librerías externas como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jQuery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Dojo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para ejecutarse, se ejecutan de forma nativa en el navegador.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Los 4 pilares de los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39415982"/>
              </p:ext>
            </p:extLst>
          </p:nvPr>
        </p:nvGraphicFramePr>
        <p:xfrm>
          <a:off x="1115616" y="2276873"/>
          <a:ext cx="6984775" cy="444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7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25044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6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Reutilización!!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de angular react vue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961176"/>
            <a:ext cx="8155632" cy="398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t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33" y="2788091"/>
            <a:ext cx="2098507" cy="23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La solución: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6" name="Picture 4" descr="Resultado de imagen de stencil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45623" cy="19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29924" y="1198335"/>
            <a:ext cx="3968824" cy="2518846"/>
            <a:chOff x="2483768" y="2494330"/>
            <a:chExt cx="3968824" cy="2518846"/>
          </a:xfrm>
        </p:grpSpPr>
        <p:sp>
          <p:nvSpPr>
            <p:cNvPr id="5" name="Rectángulo redondeado 4"/>
            <p:cNvSpPr/>
            <p:nvPr/>
          </p:nvSpPr>
          <p:spPr>
            <a:xfrm>
              <a:off x="2483768" y="2636912"/>
              <a:ext cx="3968824" cy="237626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ES" sz="2400" dirty="0" err="1" smtClean="0"/>
                <a:t>vue-component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2627784" y="3429000"/>
              <a:ext cx="3672408" cy="8640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Web 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290" y="3326960"/>
              <a:ext cx="374768" cy="29997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012" y="2494330"/>
              <a:ext cx="429180" cy="42918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4" name="Grupo 3"/>
          <p:cNvGrpSpPr/>
          <p:nvPr/>
        </p:nvGrpSpPr>
        <p:grpSpPr>
          <a:xfrm>
            <a:off x="4860032" y="1032352"/>
            <a:ext cx="4027040" cy="2683246"/>
            <a:chOff x="1919670" y="3952020"/>
            <a:chExt cx="4027040" cy="2683246"/>
          </a:xfrm>
        </p:grpSpPr>
        <p:sp>
          <p:nvSpPr>
            <p:cNvPr id="12" name="Rectángulo redondeado 11"/>
            <p:cNvSpPr/>
            <p:nvPr/>
          </p:nvSpPr>
          <p:spPr>
            <a:xfrm>
              <a:off x="1919670" y="4259002"/>
              <a:ext cx="3968824" cy="23762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ES" sz="2400" dirty="0" err="1" smtClean="0"/>
                <a:t>react-component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2063686" y="5051090"/>
              <a:ext cx="3672408" cy="8640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Web 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192" y="4949050"/>
              <a:ext cx="374768" cy="29997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181" y="3952020"/>
              <a:ext cx="845529" cy="597816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2" name="Grupo 21"/>
          <p:cNvGrpSpPr/>
          <p:nvPr/>
        </p:nvGrpSpPr>
        <p:grpSpPr>
          <a:xfrm>
            <a:off x="429924" y="3784106"/>
            <a:ext cx="3968824" cy="2661709"/>
            <a:chOff x="429924" y="3784106"/>
            <a:chExt cx="3968824" cy="2661709"/>
          </a:xfrm>
        </p:grpSpPr>
        <p:sp>
          <p:nvSpPr>
            <p:cNvPr id="17" name="Rectángulo redondeado 16"/>
            <p:cNvSpPr/>
            <p:nvPr/>
          </p:nvSpPr>
          <p:spPr>
            <a:xfrm>
              <a:off x="429924" y="4069551"/>
              <a:ext cx="3968824" cy="237626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s-ES" sz="2400" dirty="0" smtClean="0"/>
                <a:t>angular-</a:t>
              </a:r>
              <a:r>
                <a:rPr lang="es-ES" sz="2400" dirty="0" err="1" smtClean="0"/>
                <a:t>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sp>
          <p:nvSpPr>
            <p:cNvPr id="18" name="Rectángulo redondeado 17"/>
            <p:cNvSpPr/>
            <p:nvPr/>
          </p:nvSpPr>
          <p:spPr>
            <a:xfrm>
              <a:off x="573940" y="4861639"/>
              <a:ext cx="3672408" cy="86409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Web Component</a:t>
              </a:r>
              <a:endParaRPr lang="es-ES" sz="2400" dirty="0" smtClean="0"/>
            </a:p>
            <a:p>
              <a:pPr algn="ctr"/>
              <a:endParaRPr lang="es-ES" dirty="0"/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2446" y="4759599"/>
              <a:ext cx="374768" cy="299977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5266" y="3784106"/>
              <a:ext cx="531805" cy="53180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24" name="Rectángulo redondeado 23"/>
          <p:cNvSpPr/>
          <p:nvPr/>
        </p:nvSpPr>
        <p:spPr>
          <a:xfrm>
            <a:off x="4868743" y="4066117"/>
            <a:ext cx="3968824" cy="23762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smtClean="0"/>
              <a:t>HTML Page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25" name="Rectángulo redondeado 24"/>
          <p:cNvSpPr/>
          <p:nvPr/>
        </p:nvSpPr>
        <p:spPr>
          <a:xfrm>
            <a:off x="5012759" y="4858205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Web 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65" y="4756165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Picture 4" descr="Resultado de imagen de htm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95" y="3836320"/>
            <a:ext cx="375023" cy="42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es Stencil?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Stencil </a:t>
            </a:r>
            <a:r>
              <a:rPr lang="es-ES" sz="2400" dirty="0" smtClean="0">
                <a:solidFill>
                  <a:schemeClr val="accent1"/>
                </a:solidFill>
              </a:rPr>
              <a:t>no es un framework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Es un compilador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una API  para escribir Web Components más rápidos, de forma más sencilla y con mayor potencial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Combina los mejores conceptos de los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frameworks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más populares: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Reactive data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binding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Async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rendering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Fiber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Virtual DOM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TypeScript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(Angular)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JSX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63406"/>
            <a:ext cx="6480720" cy="4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Manos a la obra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Manos a la obra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48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59" y="1340768"/>
            <a:ext cx="6480720" cy="48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Manos a la obra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3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Manos a la obra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Manos a la obra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 rot="5400000">
            <a:off x="7230781" y="2214240"/>
            <a:ext cx="191046" cy="18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 rot="16200000">
            <a:off x="7518723" y="2161134"/>
            <a:ext cx="180020" cy="27520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73266" y="1447816"/>
            <a:ext cx="28609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815352" y="1415767"/>
            <a:ext cx="288030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2" name="Grupo 21"/>
          <p:cNvGrpSpPr/>
          <p:nvPr/>
        </p:nvGrpSpPr>
        <p:grpSpPr>
          <a:xfrm>
            <a:off x="6624228" y="906790"/>
            <a:ext cx="1944216" cy="720080"/>
            <a:chOff x="-756592" y="1961176"/>
            <a:chExt cx="9289032" cy="3988104"/>
          </a:xfrm>
        </p:grpSpPr>
        <p:pic>
          <p:nvPicPr>
            <p:cNvPr id="20" name="Picture 2" descr="Resultado de imagen de angular react vue htm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6592" y="1961176"/>
              <a:ext cx="8155632" cy="398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de htm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933" y="2788091"/>
              <a:ext cx="2098507" cy="237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7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76872"/>
            <a:ext cx="588587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8" y="2636912"/>
            <a:ext cx="1633662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713" y="2636912"/>
            <a:ext cx="1889185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Más 17"/>
          <p:cNvSpPr/>
          <p:nvPr/>
        </p:nvSpPr>
        <p:spPr>
          <a:xfrm>
            <a:off x="2732716" y="3068959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620" y="2636912"/>
            <a:ext cx="1512168" cy="151216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Más 20"/>
          <p:cNvSpPr/>
          <p:nvPr/>
        </p:nvSpPr>
        <p:spPr>
          <a:xfrm>
            <a:off x="5659170" y="3142647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8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Stencil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72711"/>
            <a:ext cx="4187424" cy="49662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50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971600" y="3212976"/>
            <a:ext cx="29523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0" name="Picture 6" descr="Resultado de imagen de imagenes htm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2" y="1231126"/>
            <a:ext cx="5164641" cy="44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70912" y="5704979"/>
            <a:ext cx="516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¿Lo conocéis?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2555776" y="2708920"/>
            <a:ext cx="48245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13303"/>
              </p:ext>
            </p:extLst>
          </p:nvPr>
        </p:nvGraphicFramePr>
        <p:xfrm>
          <a:off x="687467" y="1628800"/>
          <a:ext cx="7727478" cy="394309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260918"/>
                <a:gridCol w="5466560"/>
              </a:tblGrid>
              <a:tr h="271987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Decorator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Uso</a:t>
                      </a:r>
                      <a:endParaRPr lang="es-ES" dirty="0"/>
                    </a:p>
                  </a:txBody>
                  <a:tcPr/>
                </a:tc>
              </a:tr>
              <a:tr h="46649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Declara un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baseline="0" dirty="0" err="1" smtClean="0"/>
                        <a:t>component</a:t>
                      </a:r>
                      <a:r>
                        <a:rPr lang="es-ES" sz="1600" baseline="0" dirty="0" smtClean="0"/>
                        <a:t> y define su </a:t>
                      </a:r>
                      <a:r>
                        <a:rPr lang="es-ES" sz="1600" baseline="0" dirty="0" err="1" smtClean="0"/>
                        <a:t>tag</a:t>
                      </a:r>
                      <a:r>
                        <a:rPr lang="es-ES" sz="1600" baseline="0" dirty="0" smtClean="0"/>
                        <a:t> y su CSS.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atributos de entrada</a:t>
                      </a:r>
                      <a:endParaRPr lang="es-ES" sz="1600" dirty="0"/>
                    </a:p>
                  </a:txBody>
                  <a:tcPr anchor="ctr"/>
                </a:tc>
              </a:tr>
              <a:tr h="631313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(‘</a:t>
                      </a:r>
                      <a:r>
                        <a:rPr lang="es-ES" sz="1600" b="1" i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un método que se ejecuta cuando cambia la</a:t>
                      </a:r>
                      <a:r>
                        <a:rPr lang="es-ES" sz="1600" baseline="0" dirty="0" smtClean="0"/>
                        <a:t> variable de entrada </a:t>
                      </a:r>
                      <a:r>
                        <a:rPr lang="es-ES" sz="1600" i="1" u="none" baseline="0" dirty="0" err="1" smtClean="0"/>
                        <a:t>prop</a:t>
                      </a:r>
                      <a:endParaRPr lang="es-ES" sz="1600" i="1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State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Variables internas</a:t>
                      </a:r>
                      <a:r>
                        <a:rPr lang="es-ES" sz="1600" baseline="0" dirty="0" smtClean="0"/>
                        <a:t> del componente</a:t>
                      </a:r>
                      <a:endParaRPr lang="es-ES" sz="1600" dirty="0"/>
                    </a:p>
                  </a:txBody>
                  <a:tcPr anchor="ctr"/>
                </a:tc>
              </a:tr>
              <a:tr h="43736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Method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Expone dicho método al exterior como API pública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Da acceso al elemento HTML dentro</a:t>
                      </a:r>
                      <a:r>
                        <a:rPr lang="es-ES" sz="1600" baseline="0" dirty="0" smtClean="0"/>
                        <a:t> del</a:t>
                      </a:r>
                      <a:r>
                        <a:rPr lang="es-ES" sz="1600" dirty="0" smtClean="0"/>
                        <a:t> DOM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</a:t>
                      </a:r>
                      <a:r>
                        <a:rPr lang="es-ES" sz="1600" baseline="0" dirty="0" smtClean="0"/>
                        <a:t> un </a:t>
                      </a:r>
                      <a:r>
                        <a:rPr lang="es-ES" sz="1600" baseline="0" dirty="0" err="1" smtClean="0"/>
                        <a:t>EventEmitter</a:t>
                      </a:r>
                      <a:endParaRPr lang="es-ES" sz="1600" dirty="0"/>
                    </a:p>
                  </a:txBody>
                  <a:tcPr anchor="ctr"/>
                </a:tc>
              </a:tr>
              <a:tr h="564622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@Listen(‘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Cuando</a:t>
                      </a:r>
                      <a:r>
                        <a:rPr lang="es-ES" sz="1600" baseline="0" dirty="0" smtClean="0"/>
                        <a:t> se capture el evento </a:t>
                      </a:r>
                      <a:r>
                        <a:rPr lang="es-ES" sz="1600" baseline="0" dirty="0" err="1" smtClean="0"/>
                        <a:t>event</a:t>
                      </a:r>
                      <a:r>
                        <a:rPr lang="es-ES" sz="1600" baseline="0" dirty="0" smtClean="0"/>
                        <a:t>, se ejecuta la función que está marcada con este decorador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683567" y="1988840"/>
            <a:ext cx="7731377" cy="864096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683568" y="4653136"/>
            <a:ext cx="7731376" cy="360040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5592"/>
            <a:ext cx="6848475" cy="18383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2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28" b="828"/>
          <a:stretch/>
        </p:blipFill>
        <p:spPr>
          <a:xfrm>
            <a:off x="1115616" y="1412006"/>
            <a:ext cx="6848475" cy="18764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616" y="1412006"/>
            <a:ext cx="6838950" cy="3801729"/>
            <a:chOff x="1152525" y="2495550"/>
            <a:chExt cx="6838950" cy="380172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2495550"/>
              <a:ext cx="6838950" cy="18669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525" y="4362450"/>
              <a:ext cx="6838950" cy="1934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6446646" y="4817886"/>
            <a:ext cx="2446918" cy="912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 del componente hijo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27584" y="5373216"/>
            <a:ext cx="1584176" cy="32724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51520" y="1556792"/>
            <a:ext cx="8624958" cy="4536504"/>
            <a:chOff x="251520" y="1556792"/>
            <a:chExt cx="8624958" cy="45365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556792"/>
              <a:ext cx="8624958" cy="4536504"/>
            </a:xfrm>
            <a:prstGeom prst="rect">
              <a:avLst/>
            </a:prstGeom>
          </p:spPr>
        </p:pic>
        <p:pic>
          <p:nvPicPr>
            <p:cNvPr id="11" name="Picture 6" descr="Resultado de imagen de imagenes html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700808"/>
              <a:ext cx="1833326" cy="157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1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966378" y="3332933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1259632" y="6244394"/>
            <a:ext cx="4968552" cy="174662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1115616" y="3501008"/>
            <a:ext cx="1656184" cy="13681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Stencil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2839244" cy="110415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91880" y="4586676"/>
            <a:ext cx="1656184" cy="136815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328084" y="4611702"/>
            <a:ext cx="1656184" cy="136815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Vue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7174632" y="4634740"/>
            <a:ext cx="1656184" cy="13681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React</a:t>
            </a:r>
            <a:endParaRPr lang="es-ES" dirty="0"/>
          </a:p>
        </p:txBody>
      </p:sp>
      <p:sp>
        <p:nvSpPr>
          <p:cNvPr id="6" name="Flecha doblada 5"/>
          <p:cNvSpPr/>
          <p:nvPr/>
        </p:nvSpPr>
        <p:spPr>
          <a:xfrm>
            <a:off x="1790186" y="1962931"/>
            <a:ext cx="2376264" cy="13681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16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 smtClean="0">
                <a:solidFill>
                  <a:schemeClr val="bg1"/>
                </a:solidFill>
              </a:rPr>
              <a:t>Publish</a:t>
            </a:r>
            <a:r>
              <a:rPr lang="es-ES" sz="2000" b="1" dirty="0" smtClean="0">
                <a:solidFill>
                  <a:schemeClr val="bg1"/>
                </a:solidFill>
              </a:rPr>
              <a:t> 0.0.10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Flecha abajo 18"/>
          <p:cNvSpPr/>
          <p:nvPr/>
        </p:nvSpPr>
        <p:spPr>
          <a:xfrm>
            <a:off x="6012160" y="3068960"/>
            <a:ext cx="288032" cy="13681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abajo 19"/>
          <p:cNvSpPr/>
          <p:nvPr/>
        </p:nvSpPr>
        <p:spPr>
          <a:xfrm rot="19294399">
            <a:off x="7227199" y="2891341"/>
            <a:ext cx="288032" cy="170598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abajo 20"/>
          <p:cNvSpPr/>
          <p:nvPr/>
        </p:nvSpPr>
        <p:spPr>
          <a:xfrm rot="2221929">
            <a:off x="4804649" y="2866316"/>
            <a:ext cx="288032" cy="170598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166343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216039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7366924" y="338395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0.0.9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Ná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má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048672" cy="43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" name="Rectángulo redondeado 1"/>
          <p:cNvSpPr/>
          <p:nvPr/>
        </p:nvSpPr>
        <p:spPr>
          <a:xfrm>
            <a:off x="1691680" y="2564904"/>
            <a:ext cx="5400600" cy="1080120"/>
          </a:xfrm>
          <a:prstGeom prst="roundRect">
            <a:avLst>
              <a:gd name="adj" fmla="val 1178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8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vue-component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12" y="2494330"/>
            <a:ext cx="429180" cy="4291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react-component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79" y="2329930"/>
            <a:ext cx="845529" cy="59781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66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smtClean="0"/>
              <a:t>angular-</a:t>
            </a:r>
            <a:r>
              <a:rPr lang="es-ES" sz="2400" dirty="0" err="1" smtClean="0"/>
              <a:t>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0" y="2351467"/>
            <a:ext cx="531805" cy="5318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son los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Nos permiten crear </a:t>
            </a:r>
            <a:r>
              <a:rPr lang="es-ES" sz="2800" dirty="0" smtClean="0">
                <a:solidFill>
                  <a:schemeClr val="accent1"/>
                </a:solidFill>
              </a:rPr>
              <a:t>nuevas etiquetas HTML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 sus  propias funcionalidades independientes a las etiquetas estándares de HTML5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Suponen un revolución en el mundo del desarrollo Web en términos de reutilización y encapsulación de código cliente.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Contienen código </a:t>
            </a:r>
            <a:r>
              <a:rPr lang="es-ES" sz="2800" dirty="0" smtClean="0">
                <a:solidFill>
                  <a:schemeClr val="accent1"/>
                </a:solidFill>
              </a:rPr>
              <a:t>HTML, CSS y JavaScript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sin ser afectado por el código de la página que lo incluye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47" y="1880062"/>
            <a:ext cx="3781425" cy="123825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46" y="3359458"/>
            <a:ext cx="3781425" cy="12573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47" y="4857904"/>
            <a:ext cx="3781425" cy="125730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5" y="3118312"/>
            <a:ext cx="2431830" cy="17193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13" y="4624552"/>
            <a:ext cx="1670153" cy="167015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3" y="1848065"/>
            <a:ext cx="1290035" cy="12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Usamos el componente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76235"/>
            <a:ext cx="7729170" cy="136815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5576" y="3068961"/>
            <a:ext cx="7494004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755576" y="3459345"/>
            <a:ext cx="7494004" cy="3600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99592" y="3476801"/>
            <a:ext cx="2448272" cy="342584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4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124"/>
            <a:ext cx="4680520" cy="55611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27584" y="2420888"/>
            <a:ext cx="4032448" cy="497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308868" y="2564904"/>
            <a:ext cx="3335139" cy="15596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308868" y="2727311"/>
            <a:ext cx="2664296" cy="14401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043608" y="5661248"/>
            <a:ext cx="3312368" cy="792088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619672" y="2720864"/>
            <a:ext cx="432048" cy="150463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6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0" y="1757481"/>
            <a:ext cx="5602554" cy="41397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8677"/>
            <a:ext cx="4864954" cy="5561175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403648" y="3792124"/>
            <a:ext cx="3672408" cy="6449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605889" y="3958658"/>
            <a:ext cx="3182136" cy="13680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605888" y="4122270"/>
            <a:ext cx="3398159" cy="17082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899592" y="5278232"/>
            <a:ext cx="3528392" cy="1175103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285222" y="4128463"/>
            <a:ext cx="486578" cy="16463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757481"/>
            <a:ext cx="5602554" cy="38317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8245" y="1045041"/>
            <a:ext cx="4683795" cy="5408296"/>
            <a:chOff x="248245" y="1045041"/>
            <a:chExt cx="4683795" cy="54082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45" y="1045041"/>
              <a:ext cx="4683795" cy="244932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246" y="3485475"/>
              <a:ext cx="4683794" cy="2967862"/>
            </a:xfrm>
            <a:prstGeom prst="rect">
              <a:avLst/>
            </a:prstGeom>
          </p:spPr>
        </p:pic>
      </p:grp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899593" y="2669498"/>
            <a:ext cx="4032448" cy="6460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056738" y="2820105"/>
            <a:ext cx="3587270" cy="17241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56738" y="2992524"/>
            <a:ext cx="2435142" cy="15523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33958" y="5545541"/>
            <a:ext cx="3926074" cy="763779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058180" y="2993851"/>
            <a:ext cx="633500" cy="149279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3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57480"/>
            <a:ext cx="5644068" cy="459887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sp>
        <p:nvSpPr>
          <p:cNvPr id="16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Angular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4875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1510598" y="2086661"/>
            <a:ext cx="7309874" cy="439248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smtClean="0">
                <a:solidFill>
                  <a:schemeClr val="bg1"/>
                </a:solidFill>
              </a:rPr>
              <a:t>github.com/bootCampCenters/codefestWebComponents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://stenciljs.com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angular.io/guide/elements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://www.webcomponents.org/</a:t>
            </a:r>
            <a:endParaRPr lang="es-E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://www.polymer-project.org/3.0/start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://developer.mozilla.org/es/docs/Web/Web_Components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" y="1844824"/>
            <a:ext cx="1008112" cy="837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" y="3861048"/>
            <a:ext cx="1032171" cy="1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1" y="2348880"/>
            <a:ext cx="3672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¿Preguntas?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9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xmlns="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3" y="2348880"/>
            <a:ext cx="2843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Gracias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2113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  <p:pic>
        <p:nvPicPr>
          <p:cNvPr id="1026" name="Picture 2" descr="Resultado de imagen de pero que es es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849083" cy="408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2339752" y="5805264"/>
            <a:ext cx="201622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043" y="4410338"/>
            <a:ext cx="5225035" cy="155990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3528" y="4410338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Más ejemplos en:</a:t>
            </a:r>
            <a:endParaRPr lang="es-E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0f7dfcc9ca7eb65f0d4d98e33df79496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50e5be666df562df6b0d62f7d851233b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876E0-E50C-4D54-A002-906770CF75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B81EBE1-E0D0-43DA-8DAA-F5A3A3A53E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B4570-3EB4-4F48-9E04-716E997F3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28495</TotalTime>
  <Words>1014</Words>
  <Application>Microsoft Office PowerPoint</Application>
  <PresentationFormat>Presentación en pantalla (4:3)</PresentationFormat>
  <Paragraphs>393</Paragraphs>
  <Slides>61</Slides>
  <Notes>61</Notes>
  <HiddenSlides>5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Sergio Raposo Vargas</cp:lastModifiedBy>
  <cp:revision>1175</cp:revision>
  <dcterms:created xsi:type="dcterms:W3CDTF">2011-04-27T16:47:02Z</dcterms:created>
  <dcterms:modified xsi:type="dcterms:W3CDTF">2018-11-13T13:06:33Z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